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68" r:id="rId3"/>
    <p:sldId id="256" r:id="rId4"/>
    <p:sldId id="264" r:id="rId5"/>
    <p:sldId id="257" r:id="rId6"/>
    <p:sldId id="258" r:id="rId7"/>
    <p:sldId id="260" r:id="rId8"/>
    <p:sldId id="259" r:id="rId9"/>
    <p:sldId id="261" r:id="rId10"/>
    <p:sldId id="262" r:id="rId11"/>
    <p:sldId id="263"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9" name="Slide Number Placeholder 8"/>
          <p:cNvSpPr>
            <a:spLocks noGrp="1"/>
          </p:cNvSpPr>
          <p:nvPr>
            <p:ph type="sldNum" sz="quarter" idx="11"/>
          </p:nvPr>
        </p:nvSpPr>
        <p:spPr/>
        <p:txBody>
          <a:bodyPr/>
          <a:lstStyle/>
          <a:p>
            <a:fld id="{91974DF9-AD47-4691-BA21-BBFCE3637A9A}"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974DF9-AD47-4691-BA21-BBFCE3637A9A}" type="slidenum">
              <a:rPr kumimoji="0" lang="en-US" smtClean="0"/>
              <a:pPr eaLnBrk="1" latinLnBrk="0" hangingPunct="1"/>
              <a:t>‹#›</a:t>
            </a:fld>
            <a:endParaRPr kumimoji="0"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C699CB88-5E1A-4FAC-892A-60949ACB1F6F}" type="datetimeFigureOut">
              <a:rPr lang="en-US" smtClean="0"/>
              <a:pPr eaLnBrk="1" latinLnBrk="0" hangingPunct="1"/>
              <a:t>11/18/2018</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0" y="2286000"/>
            <a:ext cx="4648200" cy="1524000"/>
          </a:xfrm>
          <a:prstGeom prst="rect">
            <a:avLst/>
          </a:prstGeom>
        </p:spPr>
        <p:txBody>
          <a:bodyPr>
            <a:normAutofit fontScale="82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b="1" dirty="0">
                <a:solidFill>
                  <a:schemeClr val="tx1"/>
                </a:solidFill>
                <a:latin typeface="Times New Roman" pitchFamily="18" charset="0"/>
                <a:cs typeface="Times New Roman" pitchFamily="18" charset="0"/>
              </a:rPr>
              <a:t>Statistic</a:t>
            </a:r>
          </a:p>
          <a:p>
            <a:pPr algn="ct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Lecture 2</a:t>
            </a:r>
            <a:endParaRPr lang="ar-IQ" b="1" dirty="0">
              <a:solidFill>
                <a:schemeClr val="tx1"/>
              </a:solidFill>
              <a:latin typeface="Times New Roman" pitchFamily="18" charset="0"/>
              <a:cs typeface="Times New Roman" pitchFamily="18" charset="0"/>
            </a:endParaRPr>
          </a:p>
        </p:txBody>
      </p:sp>
      <p:sp>
        <p:nvSpPr>
          <p:cNvPr id="9" name="Subtitle 2"/>
          <p:cNvSpPr txBox="1">
            <a:spLocks/>
          </p:cNvSpPr>
          <p:nvPr/>
        </p:nvSpPr>
        <p:spPr>
          <a:xfrm>
            <a:off x="1905000" y="4114800"/>
            <a:ext cx="4953000" cy="9144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b="1" dirty="0" smtClean="0">
                <a:latin typeface="Times New Roman" pitchFamily="18" charset="0"/>
                <a:cs typeface="Times New Roman" pitchFamily="18" charset="0"/>
              </a:rPr>
              <a:t>Dr. Nada Abdullah </a:t>
            </a:r>
            <a:r>
              <a:rPr lang="en-US" b="1" dirty="0" err="1" smtClean="0">
                <a:latin typeface="Times New Roman" pitchFamily="18" charset="0"/>
                <a:cs typeface="Times New Roman" pitchFamily="18" charset="0"/>
              </a:rPr>
              <a:t>Rasheed</a:t>
            </a:r>
            <a:endParaRPr lang="en-US" b="1" dirty="0" smtClean="0">
              <a:latin typeface="Times New Roman" pitchFamily="18" charset="0"/>
              <a:cs typeface="Times New Roman" pitchFamily="18" charset="0"/>
            </a:endParaRPr>
          </a:p>
          <a:p>
            <a:pPr algn="ctr"/>
            <a:r>
              <a:rPr lang="en-US" b="1" dirty="0">
                <a:latin typeface="Times New Roman" pitchFamily="18" charset="0"/>
                <a:cs typeface="Times New Roman" pitchFamily="18" charset="0"/>
              </a:rPr>
              <a:t>Assist prof. / Computer </a:t>
            </a:r>
            <a:r>
              <a:rPr lang="en-US" b="1" dirty="0" smtClean="0">
                <a:latin typeface="Times New Roman" pitchFamily="18" charset="0"/>
                <a:cs typeface="Times New Roman" pitchFamily="18" charset="0"/>
              </a:rPr>
              <a:t>Science</a:t>
            </a:r>
            <a:endParaRPr lang="ar-IQ" b="1" dirty="0">
              <a:latin typeface="Times New Roman" pitchFamily="18" charset="0"/>
              <a:cs typeface="Times New Roman" pitchFamily="18" charset="0"/>
            </a:endParaRPr>
          </a:p>
        </p:txBody>
      </p:sp>
      <p:pic>
        <p:nvPicPr>
          <p:cNvPr id="10" name="Picture 2" descr="صورة ذات صلة"/>
          <p:cNvPicPr>
            <a:picLocks noChangeAspect="1" noChangeArrowheads="1"/>
          </p:cNvPicPr>
          <p:nvPr/>
        </p:nvPicPr>
        <p:blipFill>
          <a:blip r:embed="rId2" cstate="print"/>
          <a:srcRect l="5206" r="4555"/>
          <a:stretch>
            <a:fillRect/>
          </a:stretch>
        </p:blipFill>
        <p:spPr bwMode="auto">
          <a:xfrm>
            <a:off x="6183489" y="228600"/>
            <a:ext cx="1600200" cy="1511727"/>
          </a:xfrm>
          <a:prstGeom prst="rect">
            <a:avLst/>
          </a:prstGeom>
          <a:noFill/>
        </p:spPr>
      </p:pic>
      <p:pic>
        <p:nvPicPr>
          <p:cNvPr id="11" name="Picture 1" descr="شعار العلو2م"/>
          <p:cNvPicPr>
            <a:picLocks noChangeAspect="1" noChangeArrowheads="1"/>
          </p:cNvPicPr>
          <p:nvPr/>
        </p:nvPicPr>
        <p:blipFill>
          <a:blip r:embed="rId3" cstate="print"/>
          <a:srcRect/>
          <a:stretch>
            <a:fillRect/>
          </a:stretch>
        </p:blipFill>
        <p:spPr bwMode="auto">
          <a:xfrm>
            <a:off x="762000" y="304800"/>
            <a:ext cx="1545752" cy="1518654"/>
          </a:xfrm>
          <a:prstGeom prst="rect">
            <a:avLst/>
          </a:prstGeom>
          <a:noFill/>
        </p:spPr>
      </p:pic>
    </p:spTree>
    <p:extLst>
      <p:ext uri="{BB962C8B-B14F-4D97-AF65-F5344CB8AC3E}">
        <p14:creationId xmlns:p14="http://schemas.microsoft.com/office/powerpoint/2010/main" val="3945577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5" name="Rectangle 4"/>
          <p:cNvSpPr/>
          <p:nvPr/>
        </p:nvSpPr>
        <p:spPr>
          <a:xfrm>
            <a:off x="524933" y="1295400"/>
            <a:ext cx="7467600" cy="1692771"/>
          </a:xfrm>
          <a:prstGeom prst="rect">
            <a:avLst/>
          </a:prstGeom>
        </p:spPr>
        <p:txBody>
          <a:bodyPr wrap="square">
            <a:spAutoFit/>
          </a:bodyPr>
          <a:lstStyle/>
          <a:p>
            <a:pPr algn="just"/>
            <a:r>
              <a:rPr lang="en-US" sz="2600" b="1" dirty="0">
                <a:solidFill>
                  <a:srgbClr val="FF0000"/>
                </a:solidFill>
                <a:latin typeface="Times New Roman" pitchFamily="18" charset="0"/>
                <a:cs typeface="Times New Roman" pitchFamily="18" charset="0"/>
              </a:rPr>
              <a:t>A similar measure that accomplishes the same goal is the relative percentage (%) of a value. The relative percentage is the relative frequency multiplied by 100. </a:t>
            </a:r>
          </a:p>
        </p:txBody>
      </p:sp>
      <p:sp>
        <p:nvSpPr>
          <p:cNvPr id="6" name="Rectangle 5"/>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pic>
        <p:nvPicPr>
          <p:cNvPr id="7" name="Picture 6"/>
          <p:cNvPicPr/>
          <p:nvPr/>
        </p:nvPicPr>
        <p:blipFill rotWithShape="1">
          <a:blip r:embed="rId2"/>
          <a:srcRect l="38182" t="27655" r="37778" b="20988"/>
          <a:stretch/>
        </p:blipFill>
        <p:spPr bwMode="auto">
          <a:xfrm>
            <a:off x="3581400" y="2743200"/>
            <a:ext cx="2793047" cy="37642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1106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5" name="Rectangle 4"/>
          <p:cNvSpPr/>
          <p:nvPr/>
        </p:nvSpPr>
        <p:spPr>
          <a:xfrm>
            <a:off x="457200" y="1219200"/>
            <a:ext cx="7467600" cy="1815882"/>
          </a:xfrm>
          <a:prstGeom prst="rect">
            <a:avLst/>
          </a:prstGeom>
        </p:spPr>
        <p:txBody>
          <a:bodyPr wrap="square">
            <a:spAutoFit/>
          </a:bodyPr>
          <a:lstStyle/>
          <a:p>
            <a:pPr algn="just"/>
            <a:r>
              <a:rPr lang="en-US" sz="2800" b="1" dirty="0">
                <a:latin typeface="Times New Roman" pitchFamily="18" charset="0"/>
                <a:cs typeface="Times New Roman" pitchFamily="18" charset="0"/>
              </a:rPr>
              <a:t>The cumulative frequency (</a:t>
            </a:r>
            <a:r>
              <a:rPr lang="en-US" sz="2800" b="1" i="1" dirty="0" err="1">
                <a:latin typeface="Times New Roman" pitchFamily="18" charset="0"/>
                <a:cs typeface="Times New Roman" pitchFamily="18" charset="0"/>
              </a:rPr>
              <a:t>cf</a:t>
            </a:r>
            <a:r>
              <a:rPr lang="en-US" sz="2800" b="1" dirty="0">
                <a:latin typeface="Times New Roman" pitchFamily="18" charset="0"/>
                <a:cs typeface="Times New Roman" pitchFamily="18" charset="0"/>
              </a:rPr>
              <a:t>) is the number of scores less than or equal to a value, so it is the frequency of a value added to the frequencies of all values less than it.</a:t>
            </a:r>
            <a:r>
              <a:rPr lang="en-US" sz="2800" dirty="0">
                <a:latin typeface="Times New Roman" pitchFamily="18" charset="0"/>
                <a:cs typeface="Times New Roman" pitchFamily="18" charset="0"/>
              </a:rPr>
              <a:t> </a:t>
            </a:r>
            <a:endParaRPr lang="en-US" sz="2600" b="1" dirty="0">
              <a:latin typeface="Times New Roman" pitchFamily="18" charset="0"/>
              <a:cs typeface="Times New Roman" pitchFamily="18" charset="0"/>
            </a:endParaRPr>
          </a:p>
        </p:txBody>
      </p:sp>
      <p:sp>
        <p:nvSpPr>
          <p:cNvPr id="8" name="Rectangle 7"/>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pic>
        <p:nvPicPr>
          <p:cNvPr id="9" name="Picture 8"/>
          <p:cNvPicPr/>
          <p:nvPr/>
        </p:nvPicPr>
        <p:blipFill rotWithShape="1">
          <a:blip r:embed="rId2"/>
          <a:srcRect l="37071" t="20292" r="36767" b="27991"/>
          <a:stretch/>
        </p:blipFill>
        <p:spPr bwMode="auto">
          <a:xfrm>
            <a:off x="4170186" y="2631122"/>
            <a:ext cx="3079750" cy="36934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110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7" name="Rectangle 6"/>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pic>
        <p:nvPicPr>
          <p:cNvPr id="8" name="Picture 7"/>
          <p:cNvPicPr/>
          <p:nvPr/>
        </p:nvPicPr>
        <p:blipFill rotWithShape="1">
          <a:blip r:embed="rId2"/>
          <a:srcRect l="34342" t="19753" r="34244" b="28170"/>
          <a:stretch/>
        </p:blipFill>
        <p:spPr bwMode="auto">
          <a:xfrm>
            <a:off x="1219200" y="1143000"/>
            <a:ext cx="5791200" cy="54101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474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634425"/>
            <a:ext cx="3219151" cy="584775"/>
          </a:xfrm>
          <a:prstGeom prst="rect">
            <a:avLst/>
          </a:prstGeom>
        </p:spPr>
        <p:txBody>
          <a:bodyPr wrap="none">
            <a:spAutoFit/>
          </a:bodyPr>
          <a:lstStyle/>
          <a:p>
            <a:pPr rtl="1"/>
            <a:r>
              <a:rPr lang="en-US" sz="3200" b="1" dirty="0">
                <a:solidFill>
                  <a:srgbClr val="C00000"/>
                </a:solidFill>
                <a:latin typeface="Times New Roman" pitchFamily="18" charset="0"/>
                <a:cs typeface="Times New Roman" pitchFamily="18" charset="0"/>
              </a:rPr>
              <a:t>Syllabus Content</a:t>
            </a:r>
          </a:p>
        </p:txBody>
      </p:sp>
      <p:graphicFrame>
        <p:nvGraphicFramePr>
          <p:cNvPr id="3" name="Table 2"/>
          <p:cNvGraphicFramePr>
            <a:graphicFrameLocks noGrp="1"/>
          </p:cNvGraphicFramePr>
          <p:nvPr>
            <p:extLst>
              <p:ext uri="{D42A27DB-BD31-4B8C-83A1-F6EECF244321}">
                <p14:modId xmlns:p14="http://schemas.microsoft.com/office/powerpoint/2010/main" val="2863959111"/>
              </p:ext>
            </p:extLst>
          </p:nvPr>
        </p:nvGraphicFramePr>
        <p:xfrm>
          <a:off x="533400" y="1889760"/>
          <a:ext cx="7315200" cy="1463040"/>
        </p:xfrm>
        <a:graphic>
          <a:graphicData uri="http://schemas.openxmlformats.org/drawingml/2006/table">
            <a:tbl>
              <a:tblPr rtl="1" firstRow="1" firstCol="1" bandRow="1">
                <a:tableStyleId>{BC89EF96-8CEA-46FF-86C4-4CE0E7609802}</a:tableStyleId>
              </a:tblPr>
              <a:tblGrid>
                <a:gridCol w="5762371"/>
                <a:gridCol w="1552829"/>
              </a:tblGrid>
              <a:tr h="361230">
                <a:tc>
                  <a:txBody>
                    <a:bodyPr/>
                    <a:lstStyle/>
                    <a:p>
                      <a:pPr marL="0" marR="0" algn="l" rtl="1">
                        <a:lnSpc>
                          <a:spcPct val="150000"/>
                        </a:lnSpc>
                        <a:spcBef>
                          <a:spcPts val="0"/>
                        </a:spcBef>
                        <a:spcAft>
                          <a:spcPts val="0"/>
                        </a:spcAft>
                      </a:pPr>
                      <a:r>
                        <a:rPr lang="en-US" sz="1600" dirty="0">
                          <a:effectLst/>
                          <a:latin typeface="Times New Roman" pitchFamily="18" charset="0"/>
                          <a:cs typeface="Times New Roman" pitchFamily="18" charset="0"/>
                        </a:rPr>
                        <a:t>Subject</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err="1">
                          <a:effectLst/>
                          <a:latin typeface="Times New Roman" pitchFamily="18" charset="0"/>
                          <a:cs typeface="Times New Roman" pitchFamily="18" charset="0"/>
                        </a:rPr>
                        <a:t>Lec</a:t>
                      </a:r>
                      <a:r>
                        <a:rPr lang="en-US" sz="1600" dirty="0">
                          <a:effectLst/>
                          <a:latin typeface="Times New Roman" pitchFamily="18" charset="0"/>
                          <a:cs typeface="Times New Roman" pitchFamily="18" charset="0"/>
                        </a:rPr>
                        <a:t>. No.</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r>
                        <a:rPr lang="en-US" sz="1600" b="1" dirty="0" smtClean="0"/>
                        <a:t>Frequency Distributions and Graphing</a:t>
                      </a:r>
                      <a:endParaRPr lang="en-US" sz="1600" b="1" dirty="0"/>
                    </a:p>
                  </a:txBody>
                  <a:tcPr marL="57547" marR="57547" marT="0" marB="0"/>
                </a:tc>
                <a:tc>
                  <a:txBody>
                    <a:bodyPr/>
                    <a:lstStyle/>
                    <a:p>
                      <a:pPr marL="0" marR="0" algn="ctr" rtl="1">
                        <a:lnSpc>
                          <a:spcPct val="150000"/>
                        </a:lnSpc>
                        <a:spcBef>
                          <a:spcPts val="0"/>
                        </a:spcBef>
                        <a:spcAft>
                          <a:spcPts val="0"/>
                        </a:spcAft>
                      </a:pPr>
                      <a:r>
                        <a:rPr lang="en-US" sz="1600" dirty="0" smtClean="0">
                          <a:effectLst/>
                          <a:latin typeface="Times New Roman" pitchFamily="18" charset="0"/>
                          <a:cs typeface="Times New Roman" pitchFamily="18" charset="0"/>
                        </a:rPr>
                        <a:t>3</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pPr marL="0" marR="0" algn="l" rtl="1">
                        <a:lnSpc>
                          <a:spcPct val="107000"/>
                        </a:lnSpc>
                        <a:spcBef>
                          <a:spcPts val="0"/>
                        </a:spcBef>
                        <a:spcAft>
                          <a:spcPts val="0"/>
                        </a:spcAft>
                      </a:pPr>
                      <a:r>
                        <a:rPr lang="en-US" sz="1600" b="1" dirty="0" smtClean="0">
                          <a:latin typeface="Times New Roman" pitchFamily="18" charset="0"/>
                          <a:cs typeface="Times New Roman" pitchFamily="18" charset="0"/>
                        </a:rPr>
                        <a:t>Continuous vs. Discrete Data</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smtClean="0">
                          <a:effectLst/>
                          <a:latin typeface="Times New Roman" pitchFamily="18" charset="0"/>
                          <a:cs typeface="Times New Roman" pitchFamily="18" charset="0"/>
                        </a:rPr>
                        <a:t>4</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pPr algn="just"/>
                      <a:r>
                        <a:rPr lang="en-US" sz="1600" b="1" dirty="0" smtClean="0">
                          <a:solidFill>
                            <a:schemeClr val="tx1"/>
                          </a:solidFill>
                          <a:latin typeface="Times New Roman" pitchFamily="18" charset="0"/>
                          <a:cs typeface="Times New Roman" pitchFamily="18" charset="0"/>
                        </a:rPr>
                        <a:t>Frequency Distributions for Quantitative Variables:</a:t>
                      </a:r>
                    </a:p>
                  </a:txBody>
                  <a:tcPr marL="57547" marR="57547" marT="0" marB="0"/>
                </a:tc>
                <a:tc>
                  <a:txBody>
                    <a:bodyPr/>
                    <a:lstStyle/>
                    <a:p>
                      <a:pPr marL="0" marR="0" algn="ctr" rtl="1">
                        <a:lnSpc>
                          <a:spcPct val="150000"/>
                        </a:lnSpc>
                        <a:spcBef>
                          <a:spcPts val="0"/>
                        </a:spcBef>
                        <a:spcAft>
                          <a:spcPts val="0"/>
                        </a:spcAft>
                      </a:pPr>
                      <a:r>
                        <a:rPr lang="en-US" sz="1600" dirty="0" smtClean="0">
                          <a:effectLst/>
                          <a:latin typeface="Times New Roman" pitchFamily="18" charset="0"/>
                          <a:cs typeface="Times New Roman" pitchFamily="18" charset="0"/>
                        </a:rPr>
                        <a:t>6</a:t>
                      </a:r>
                      <a:endParaRPr lang="en-US" sz="1050" dirty="0">
                        <a:effectLst/>
                        <a:latin typeface="Times New Roman" pitchFamily="18" charset="0"/>
                        <a:ea typeface="Calibri"/>
                        <a:cs typeface="Times New Roman" pitchFamily="18" charset="0"/>
                      </a:endParaRPr>
                    </a:p>
                  </a:txBody>
                  <a:tcPr marL="57547" marR="57547" marT="0" marB="0"/>
                </a:tc>
              </a:tr>
            </a:tbl>
          </a:graphicData>
        </a:graphic>
      </p:graphicFrame>
    </p:spTree>
    <p:extLst>
      <p:ext uri="{BB962C8B-B14F-4D97-AF65-F5344CB8AC3E}">
        <p14:creationId xmlns:p14="http://schemas.microsoft.com/office/powerpoint/2010/main" val="295493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10000"/>
            <a:ext cx="7086600" cy="2819400"/>
          </a:xfrm>
        </p:spPr>
        <p:txBody>
          <a:bodyPr>
            <a:normAutofit fontScale="32500" lnSpcReduction="20000"/>
          </a:bodyPr>
          <a:lstStyle/>
          <a:p>
            <a:pPr algn="just"/>
            <a:endParaRPr lang="en-US" sz="8000" b="1" dirty="0">
              <a:solidFill>
                <a:schemeClr val="tx1"/>
              </a:solidFill>
              <a:latin typeface="Times New Roman" pitchFamily="18" charset="0"/>
              <a:cs typeface="Times New Roman" pitchFamily="18" charset="0"/>
            </a:endParaRPr>
          </a:p>
          <a:p>
            <a:pPr algn="just"/>
            <a:r>
              <a:rPr lang="en-US" sz="8000" b="1" dirty="0">
                <a:solidFill>
                  <a:schemeClr val="tx1"/>
                </a:solidFill>
                <a:latin typeface="Times New Roman" pitchFamily="18" charset="0"/>
                <a:cs typeface="Times New Roman" pitchFamily="18" charset="0"/>
              </a:rPr>
              <a:t>This chapter addresses some of the basic uses of statistics that is, organizing and summarizing data through frequency distributions and graphing. Before discussing these topics, some other issues must first be addressed that deal with types of data, which has implications for how data are organized and graphed.</a:t>
            </a:r>
          </a:p>
        </p:txBody>
      </p:sp>
      <p:sp>
        <p:nvSpPr>
          <p:cNvPr id="4" name="Rectangle 3"/>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pic>
        <p:nvPicPr>
          <p:cNvPr id="8" name="Picture 7" descr="https://lh5.googleusercontent.com/0TaXoHqdWaCM9XFnVqJAi4AV-9iRuCntpuA1wRfmfMObQcwHM8PAE5zgbgJgjGROSUE5tDbX00QPkyFa6M3-f_ktu90r9xraTksQkDxc7gzX8qt1H4OT5E21-_JasuM_KY3VaLY"/>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43731"/>
            <a:ext cx="5153025" cy="3057525"/>
          </a:xfrm>
          <a:prstGeom prst="rect">
            <a:avLst/>
          </a:prstGeom>
          <a:noFill/>
          <a:ln>
            <a:noFill/>
          </a:ln>
        </p:spPr>
      </p:pic>
    </p:spTree>
    <p:extLst>
      <p:ext uri="{BB962C8B-B14F-4D97-AF65-F5344CB8AC3E}">
        <p14:creationId xmlns:p14="http://schemas.microsoft.com/office/powerpoint/2010/main" val="228558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5" name="Rectangle 4"/>
          <p:cNvSpPr/>
          <p:nvPr/>
        </p:nvSpPr>
        <p:spPr>
          <a:xfrm>
            <a:off x="615244" y="1905000"/>
            <a:ext cx="7467600" cy="3170099"/>
          </a:xfrm>
          <a:prstGeom prst="rect">
            <a:avLst/>
          </a:prstGeom>
        </p:spPr>
        <p:txBody>
          <a:bodyPr wrap="square">
            <a:spAutoFit/>
          </a:bodyPr>
          <a:lstStyle/>
          <a:p>
            <a:r>
              <a:rPr lang="en-US" sz="2000" b="1" dirty="0">
                <a:latin typeface="Times New Roman" pitchFamily="18" charset="0"/>
                <a:cs typeface="Times New Roman" pitchFamily="18" charset="0"/>
              </a:rPr>
              <a:t>2.1 Continuous vs. Discrete </a:t>
            </a:r>
            <a:r>
              <a:rPr lang="en-US" sz="2000" b="1" dirty="0" smtClean="0">
                <a:latin typeface="Times New Roman" pitchFamily="18" charset="0"/>
                <a:cs typeface="Times New Roman" pitchFamily="18" charset="0"/>
              </a:rPr>
              <a:t>Data:</a:t>
            </a:r>
          </a:p>
          <a:p>
            <a:endParaRPr lang="en-US" sz="2000" b="1" dirty="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For quantitative data that has been measured on an interval or a ratio scale, the data can be continuous or discrete. Continuous data have a theoretically infinite number of possible values between any two measurable points, that is, the data are assumed to continue infinitely between any two measurable values, so a measurement that contains a decimal or is a fraction of a whole number makes sense. For example, between 1 second and 2 seconds there can be 1.02 seconds, 1.156 seconds, 1.5432678 seconds, etc. </a:t>
            </a:r>
          </a:p>
        </p:txBody>
      </p:sp>
      <p:sp>
        <p:nvSpPr>
          <p:cNvPr id="8" name="Rectangle 7"/>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spTree>
    <p:extLst>
      <p:ext uri="{BB962C8B-B14F-4D97-AF65-F5344CB8AC3E}">
        <p14:creationId xmlns:p14="http://schemas.microsoft.com/office/powerpoint/2010/main" val="1000967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3" name="Subtitle 2"/>
          <p:cNvSpPr>
            <a:spLocks noGrp="1"/>
          </p:cNvSpPr>
          <p:nvPr>
            <p:ph type="subTitle" idx="1"/>
          </p:nvPr>
        </p:nvSpPr>
        <p:spPr>
          <a:xfrm>
            <a:off x="685800" y="1447800"/>
            <a:ext cx="7086600" cy="2438400"/>
          </a:xfrm>
        </p:spPr>
        <p:txBody>
          <a:bodyPr>
            <a:normAutofit fontScale="32500" lnSpcReduction="20000"/>
          </a:bodyPr>
          <a:lstStyle/>
          <a:p>
            <a:pPr algn="just"/>
            <a:r>
              <a:rPr lang="en-US" sz="8000" b="1" dirty="0">
                <a:solidFill>
                  <a:srgbClr val="FF0000"/>
                </a:solidFill>
                <a:latin typeface="Times New Roman" pitchFamily="18" charset="0"/>
                <a:cs typeface="Times New Roman" pitchFamily="18" charset="0"/>
              </a:rPr>
              <a:t>discrete data there are a finite or fixed number of values that can exist between any two measurable points; hence, decimals and fractions of measurable numbers do not make sense. For example, one row of desks in a classroom may contain 2 students and a second row may contain 4 students. </a:t>
            </a:r>
          </a:p>
        </p:txBody>
      </p:sp>
      <p:sp>
        <p:nvSpPr>
          <p:cNvPr id="7" name="Rectangle 6"/>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spTree>
    <p:extLst>
      <p:ext uri="{BB962C8B-B14F-4D97-AF65-F5344CB8AC3E}">
        <p14:creationId xmlns:p14="http://schemas.microsoft.com/office/powerpoint/2010/main" val="417310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447800"/>
            <a:ext cx="7086600" cy="2209800"/>
          </a:xfrm>
        </p:spPr>
        <p:txBody>
          <a:bodyPr>
            <a:normAutofit fontScale="25000" lnSpcReduction="20000"/>
          </a:bodyPr>
          <a:lstStyle/>
          <a:p>
            <a:pPr algn="just"/>
            <a:r>
              <a:rPr lang="en-US" sz="8000" b="1" dirty="0">
                <a:solidFill>
                  <a:schemeClr val="tx1"/>
                </a:solidFill>
                <a:latin typeface="Times New Roman" pitchFamily="18" charset="0"/>
                <a:cs typeface="Times New Roman" pitchFamily="18" charset="0"/>
              </a:rPr>
              <a:t>2.2 Frequency Distributions for Quantitative </a:t>
            </a:r>
            <a:r>
              <a:rPr lang="en-US" sz="8000" b="1" dirty="0" smtClean="0">
                <a:solidFill>
                  <a:schemeClr val="tx1"/>
                </a:solidFill>
                <a:latin typeface="Times New Roman" pitchFamily="18" charset="0"/>
                <a:cs typeface="Times New Roman" pitchFamily="18" charset="0"/>
              </a:rPr>
              <a:t>Variables:</a:t>
            </a:r>
          </a:p>
          <a:p>
            <a:pPr algn="just"/>
            <a:endParaRPr lang="en-US" sz="8000" b="1" dirty="0">
              <a:solidFill>
                <a:schemeClr val="tx1"/>
              </a:solidFill>
              <a:latin typeface="Times New Roman" pitchFamily="18" charset="0"/>
              <a:cs typeface="Times New Roman" pitchFamily="18" charset="0"/>
            </a:endParaRPr>
          </a:p>
          <a:p>
            <a:pPr algn="just"/>
            <a:r>
              <a:rPr lang="en-US" sz="8000" b="1" dirty="0">
                <a:solidFill>
                  <a:schemeClr val="tx1"/>
                </a:solidFill>
                <a:latin typeface="Times New Roman" pitchFamily="18" charset="0"/>
                <a:cs typeface="Times New Roman" pitchFamily="18" charset="0"/>
              </a:rPr>
              <a:t>When data are collected, they are unorganized, and one of the basic uses of statistics is to organize raw data. The graph below is an example of raw data can be consolidated into a simple figure to express information. This chapter is concerned with taking unorganized raw pieces of information and organizing them into something meaningful.</a:t>
            </a:r>
          </a:p>
        </p:txBody>
      </p:sp>
      <p:sp>
        <p:nvSpPr>
          <p:cNvPr id="8" name="Rectangle 7"/>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pic>
        <p:nvPicPr>
          <p:cNvPr id="9" name="Picture 8" descr="Membership-400x311"/>
          <p:cNvPicPr/>
          <p:nvPr/>
        </p:nvPicPr>
        <p:blipFill>
          <a:blip r:embed="rId3">
            <a:extLst>
              <a:ext uri="{28A0092B-C50C-407E-A947-70E740481C1C}">
                <a14:useLocalDpi xmlns:a14="http://schemas.microsoft.com/office/drawing/2010/main" val="0"/>
              </a:ext>
            </a:extLst>
          </a:blip>
          <a:srcRect/>
          <a:stretch>
            <a:fillRect/>
          </a:stretch>
        </p:blipFill>
        <p:spPr bwMode="auto">
          <a:xfrm>
            <a:off x="2662237" y="3886200"/>
            <a:ext cx="3286125" cy="2554605"/>
          </a:xfrm>
          <a:prstGeom prst="rect">
            <a:avLst/>
          </a:prstGeom>
          <a:noFill/>
          <a:ln>
            <a:noFill/>
          </a:ln>
        </p:spPr>
      </p:pic>
    </p:spTree>
    <p:extLst>
      <p:ext uri="{BB962C8B-B14F-4D97-AF65-F5344CB8AC3E}">
        <p14:creationId xmlns:p14="http://schemas.microsoft.com/office/powerpoint/2010/main" val="284940705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3" name="Subtitle 2"/>
          <p:cNvSpPr>
            <a:spLocks noGrp="1"/>
          </p:cNvSpPr>
          <p:nvPr>
            <p:ph type="subTitle" idx="1"/>
          </p:nvPr>
        </p:nvSpPr>
        <p:spPr>
          <a:xfrm>
            <a:off x="685800" y="1447800"/>
            <a:ext cx="7239000" cy="4953000"/>
          </a:xfrm>
        </p:spPr>
        <p:txBody>
          <a:bodyPr>
            <a:noAutofit/>
          </a:bodyPr>
          <a:lstStyle/>
          <a:p>
            <a:pPr algn="just"/>
            <a:r>
              <a:rPr lang="en-US" sz="2400" b="1" dirty="0">
                <a:solidFill>
                  <a:srgbClr val="C00000"/>
                </a:solidFill>
                <a:latin typeface="Times New Roman" pitchFamily="18" charset="0"/>
                <a:cs typeface="Times New Roman" pitchFamily="18" charset="0"/>
              </a:rPr>
              <a:t>A frequency distribution is data that have been organized into a table or a graph. In table form each value or level of a variable is listed with the number of times that value or level appeared in the data. As a graph, each value of the level of the variable is presented as a function of the number of times that value or level occurred in the data. Frequency distributions simply consolidate a data set into something smaller and manageable. Generally, frequency distribution table (or simply frequency table) refers to a frequency distribution in table form; whereas frequency distribution refers to one in graphed form.</a:t>
            </a:r>
          </a:p>
        </p:txBody>
      </p:sp>
      <p:sp>
        <p:nvSpPr>
          <p:cNvPr id="6" name="Rectangle 5"/>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spTree>
    <p:extLst>
      <p:ext uri="{BB962C8B-B14F-4D97-AF65-F5344CB8AC3E}">
        <p14:creationId xmlns:p14="http://schemas.microsoft.com/office/powerpoint/2010/main" val="3079222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7" name="Rectangle 6"/>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sp>
        <p:nvSpPr>
          <p:cNvPr id="8" name="Rectangle 7"/>
          <p:cNvSpPr/>
          <p:nvPr/>
        </p:nvSpPr>
        <p:spPr>
          <a:xfrm>
            <a:off x="877710" y="1351508"/>
            <a:ext cx="7123289" cy="1323439"/>
          </a:xfrm>
          <a:prstGeom prst="rect">
            <a:avLst/>
          </a:prstGeom>
        </p:spPr>
        <p:txBody>
          <a:bodyPr wrap="square">
            <a:spAutoFit/>
          </a:bodyPr>
          <a:lstStyle/>
          <a:p>
            <a:pPr algn="just"/>
            <a:r>
              <a:rPr lang="en-US" sz="2000" b="1" dirty="0">
                <a:latin typeface="Times New Roman" pitchFamily="18" charset="0"/>
                <a:cs typeface="Times New Roman" pitchFamily="18" charset="0"/>
              </a:rPr>
              <a:t>There is a limitation to listing absolute frequencies as these don't tell you anything about the rest of the distribution, that is, absolute frequencies don’t tell you how frequent a value occurred relative to the rest of the distribution. </a:t>
            </a:r>
          </a:p>
        </p:txBody>
      </p:sp>
      <p:sp>
        <p:nvSpPr>
          <p:cNvPr id="9" name="Rectangle 8"/>
          <p:cNvSpPr/>
          <p:nvPr/>
        </p:nvSpPr>
        <p:spPr>
          <a:xfrm>
            <a:off x="883353" y="3276600"/>
            <a:ext cx="7117645" cy="1631216"/>
          </a:xfrm>
          <a:prstGeom prst="rect">
            <a:avLst/>
          </a:prstGeom>
        </p:spPr>
        <p:txBody>
          <a:bodyPr wrap="square">
            <a:spAutoFit/>
          </a:bodyPr>
          <a:lstStyle/>
          <a:p>
            <a:pPr algn="just"/>
            <a:r>
              <a:rPr lang="en-US" sz="2000" b="1" dirty="0">
                <a:solidFill>
                  <a:srgbClr val="C00000"/>
                </a:solidFill>
                <a:latin typeface="Times New Roman" pitchFamily="18" charset="0"/>
                <a:cs typeface="Times New Roman" pitchFamily="18" charset="0"/>
              </a:rPr>
              <a:t>We need a standard measure that tells us of the frequency of a value relative to the distribution such that higher values indicate a higher impact and lower values indicate a lesser impact. This is the relative frequency (</a:t>
            </a:r>
            <a:r>
              <a:rPr lang="en-US" sz="2000" b="1" i="1" dirty="0" err="1">
                <a:solidFill>
                  <a:srgbClr val="C00000"/>
                </a:solidFill>
                <a:latin typeface="Times New Roman" pitchFamily="18" charset="0"/>
                <a:cs typeface="Times New Roman" pitchFamily="18" charset="0"/>
              </a:rPr>
              <a:t>rf</a:t>
            </a:r>
            <a:r>
              <a:rPr lang="en-US" sz="2000" b="1" dirty="0">
                <a:solidFill>
                  <a:srgbClr val="C00000"/>
                </a:solidFill>
                <a:latin typeface="Times New Roman" pitchFamily="18" charset="0"/>
                <a:cs typeface="Times New Roman" pitchFamily="18" charset="0"/>
              </a:rPr>
              <a:t>) is the proportion of times each value occurred in the data. </a:t>
            </a:r>
          </a:p>
        </p:txBody>
      </p:sp>
    </p:spTree>
    <p:extLst>
      <p:ext uri="{BB962C8B-B14F-4D97-AF65-F5344CB8AC3E}">
        <p14:creationId xmlns:p14="http://schemas.microsoft.com/office/powerpoint/2010/main" val="29641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6" name="Rectangle 5"/>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pic>
        <p:nvPicPr>
          <p:cNvPr id="7" name="Picture 6"/>
          <p:cNvPicPr/>
          <p:nvPr/>
        </p:nvPicPr>
        <p:blipFill rotWithShape="1">
          <a:blip r:embed="rId2"/>
          <a:srcRect l="24343" t="22806" r="23939" b="20269"/>
          <a:stretch/>
        </p:blipFill>
        <p:spPr bwMode="auto">
          <a:xfrm>
            <a:off x="990600" y="1295400"/>
            <a:ext cx="6629400" cy="46481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789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Override1.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109</TotalTime>
  <Words>578</Words>
  <Application>Microsoft Office PowerPoint</Application>
  <PresentationFormat>On-screen Show (4:3)</PresentationFormat>
  <Paragraphs>45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PowerPoint Presentation</vt:lpstr>
      <vt:lpstr>PowerPoint Presentation</vt:lpstr>
      <vt:lpstr>PowerPoint Presentation</vt:lpstr>
      <vt:lpstr> </vt:lpstr>
      <vt:lpstr> </vt:lpstr>
      <vt:lpstr>PowerPoint Presentation</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Nada</dc:creator>
  <cp:lastModifiedBy>Nada</cp:lastModifiedBy>
  <cp:revision>19</cp:revision>
  <dcterms:created xsi:type="dcterms:W3CDTF">2018-11-11T19:22:43Z</dcterms:created>
  <dcterms:modified xsi:type="dcterms:W3CDTF">2018-11-18T16:17:16Z</dcterms:modified>
</cp:coreProperties>
</file>